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9" r:id="rId3"/>
    <p:sldId id="282" r:id="rId4"/>
    <p:sldId id="271" r:id="rId5"/>
    <p:sldId id="277" r:id="rId6"/>
    <p:sldId id="273" r:id="rId7"/>
    <p:sldId id="278" r:id="rId8"/>
    <p:sldId id="272" r:id="rId9"/>
    <p:sldId id="284" r:id="rId10"/>
    <p:sldId id="285" r:id="rId11"/>
    <p:sldId id="281" r:id="rId12"/>
    <p:sldId id="274" r:id="rId13"/>
    <p:sldId id="283" r:id="rId14"/>
    <p:sldId id="275" r:id="rId15"/>
    <p:sldId id="260" r:id="rId16"/>
    <p:sldId id="258" r:id="rId17"/>
    <p:sldId id="262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54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0E699F4C-D525-4011-9289-46A70DEFF4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9DD3A52-E86A-4CA8-B0E3-36197CFB8B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F066E-3E8F-4A4A-B8F4-8BDBD7B338C7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E416997-81EC-4038-A298-4F0E3EA80D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605D8B7-AE67-4677-8C17-E70846B81B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5DD3A-C2AC-49AF-80BD-3BED61EFD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60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E3B2-31E3-4D04-BFA9-04AEAF535CDF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A0AD-5D12-4379-BAFE-ECAA74335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43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CF0162-7B68-49E0-9153-90E5A9DF2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ADAEBFA-3B64-4B27-AA05-69AA91CD5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417C84B-5CBA-4686-B5B4-0C89EF5F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2A243D3-922D-465A-87C8-6096C1BB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949BC59-6644-4C6F-8A45-C598A3C9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66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C6F24F-C774-4A22-87F7-D5FCEDCA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4181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A5652AD-F8B3-461B-B125-9A79FECCC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800"/>
            </a:lvl1pPr>
          </a:lstStyle>
          <a:p>
            <a:fld id="{7283A3CE-F62E-4159-B2FA-58BEC54EE5E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488A82D9-5476-482A-B767-1CA0AB110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433388"/>
            <a:ext cx="10515600" cy="328612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48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C6F24F-C774-4A22-87F7-D5FCEDCA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4181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A5652AD-F8B3-461B-B125-9A79FECCC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800"/>
            </a:lvl1pPr>
          </a:lstStyle>
          <a:p>
            <a:fld id="{7283A3CE-F62E-4159-B2FA-58BEC54EE5E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488A82D9-5476-482A-B767-1CA0AB110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433388"/>
            <a:ext cx="10515600" cy="328612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295420B-8ED8-4B04-A26B-43BDE891CB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28737" y="1066800"/>
            <a:ext cx="9534525" cy="3067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0A025102-4A13-4FE2-A596-ACA2DF6D5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725" y="4438650"/>
            <a:ext cx="11258550" cy="19859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300"/>
              </a:spcBef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77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C6F24F-C774-4A22-87F7-D5FCEDCA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34181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A5652AD-F8B3-461B-B125-9A79FECCC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800"/>
            </a:lvl1pPr>
          </a:lstStyle>
          <a:p>
            <a:fld id="{7283A3CE-F62E-4159-B2FA-58BEC54EE5E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488A82D9-5476-482A-B767-1CA0AB110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433388"/>
            <a:ext cx="10515600" cy="328612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 lvl="0"/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295420B-8ED8-4B04-A26B-43BDE891CB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6725" y="1066800"/>
            <a:ext cx="5457825" cy="3067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내용 개체 틀 5">
            <a:extLst>
              <a:ext uri="{FF2B5EF4-FFF2-40B4-BE49-F238E27FC236}">
                <a16:creationId xmlns="" xmlns:a16="http://schemas.microsoft.com/office/drawing/2014/main" id="{DEF8593F-097B-4B77-807A-310A6E2CA4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452" y="1066800"/>
            <a:ext cx="5457825" cy="3067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0A025102-4A13-4FE2-A596-ACA2DF6D5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725" y="4438650"/>
            <a:ext cx="11258550" cy="19859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300"/>
              </a:spcBef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0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07FF97A-A35F-4079-891E-BA8DE9D4F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0975" y="1"/>
            <a:ext cx="628650" cy="761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fld id="{7283A3CE-F62E-4159-B2FA-58BEC54EE5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2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="" xmlns:a16="http://schemas.microsoft.com/office/drawing/2014/main" id="{C882D726-F9E1-4DB1-A85B-A0C869B97E78}"/>
              </a:ext>
            </a:extLst>
          </p:cNvPr>
          <p:cNvSpPr/>
          <p:nvPr/>
        </p:nvSpPr>
        <p:spPr>
          <a:xfrm flipH="1">
            <a:off x="0" y="0"/>
            <a:ext cx="12192000" cy="6857999"/>
          </a:xfrm>
          <a:prstGeom prst="parallelogram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A54C450-8C90-4ACA-A705-04DBEE79F4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게임 </a:t>
            </a:r>
            <a:r>
              <a:rPr lang="en-US" altLang="ko-KR" b="1" dirty="0"/>
              <a:t>UI </a:t>
            </a:r>
            <a:r>
              <a:rPr lang="ko-KR" altLang="en-US" b="1" dirty="0"/>
              <a:t>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A8A4412-631A-46AD-BBAF-A0112B1A8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 err="1"/>
              <a:t>하태욱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59609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FEC3-87A4-4906-A1E7-9371EADC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036E1D56-0EA9-4605-B44F-2EF36C7FC6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59FA12B-4FF6-49C0-BA25-FC21B4555E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82DCD452-949B-483F-91E5-4A44467D4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스킬들이</a:t>
            </a:r>
            <a:r>
              <a:rPr lang="ko-KR" altLang="en-US" dirty="0"/>
              <a:t> 상하좌우 </a:t>
            </a:r>
            <a:r>
              <a:rPr lang="ko-KR" altLang="en-US" dirty="0" err="1"/>
              <a:t>플릭</a:t>
            </a:r>
            <a:r>
              <a:rPr lang="en-US" altLang="ko-KR" dirty="0"/>
              <a:t>(</a:t>
            </a:r>
            <a:r>
              <a:rPr lang="ko-KR" altLang="en-US" dirty="0"/>
              <a:t>빠르게 슬라이드</a:t>
            </a:r>
            <a:r>
              <a:rPr lang="en-US" altLang="ko-KR" dirty="0"/>
              <a:t>)</a:t>
            </a:r>
            <a:r>
              <a:rPr lang="ko-KR" altLang="en-US" dirty="0"/>
              <a:t>으로 발동됨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모든 </a:t>
            </a:r>
            <a:r>
              <a:rPr lang="ko-KR" altLang="en-US" dirty="0" err="1"/>
              <a:t>스킬과</a:t>
            </a:r>
            <a:r>
              <a:rPr lang="ko-KR" altLang="en-US" dirty="0"/>
              <a:t> 조작의 대부분이 오른손에 </a:t>
            </a:r>
            <a:r>
              <a:rPr lang="ko-KR" altLang="en-US" dirty="0" smtClean="0"/>
              <a:t>몰려있음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단순한 터치가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제스처를 통해서 </a:t>
            </a:r>
            <a:r>
              <a:rPr lang="ko-KR" altLang="en-US" dirty="0" err="1" smtClean="0"/>
              <a:t>스킬을</a:t>
            </a:r>
            <a:r>
              <a:rPr lang="ko-KR" altLang="en-US" dirty="0" smtClean="0"/>
              <a:t> 사용하는 방식이기 때문에 매우 피로도가 높음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="" xmlns:a16="http://schemas.microsoft.com/office/drawing/2014/main" id="{4224F9EE-01FC-46C5-81C7-088BFF4A9E55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272604"/>
            <a:ext cx="5457825" cy="26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내용 개체 틀 15">
            <a:extLst>
              <a:ext uri="{FF2B5EF4-FFF2-40B4-BE49-F238E27FC236}">
                <a16:creationId xmlns="" xmlns:a16="http://schemas.microsoft.com/office/drawing/2014/main" id="{5C083BBA-EAD0-44EB-AC04-87151273DD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7710" y="1272367"/>
            <a:ext cx="5457305" cy="26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21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D499BED-7502-4284-AF55-1FC8D6BC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306886F8-DE27-4781-9DFA-6222364AA0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C0DD5C-1FD3-4ACA-9287-DA20123A89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상단바</a:t>
            </a:r>
            <a:r>
              <a:rPr lang="ko-KR" altLang="en-US" dirty="0"/>
              <a:t> </a:t>
            </a:r>
            <a:r>
              <a:rPr lang="en-US" altLang="ko-KR" dirty="0"/>
              <a:t>– HP,</a:t>
            </a:r>
            <a:r>
              <a:rPr lang="ko-KR" altLang="en-US" dirty="0"/>
              <a:t> </a:t>
            </a:r>
            <a:r>
              <a:rPr lang="en-US" altLang="ko-KR" dirty="0"/>
              <a:t>MP,</a:t>
            </a:r>
            <a:r>
              <a:rPr lang="ko-KR" altLang="en-US" dirty="0"/>
              <a:t> 캐릭터 교체</a:t>
            </a:r>
            <a:r>
              <a:rPr lang="en-US" altLang="ko-KR" dirty="0"/>
              <a:t>, </a:t>
            </a:r>
            <a:r>
              <a:rPr lang="ko-KR" altLang="en-US" dirty="0"/>
              <a:t>스킬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944F2B4F-A6A9-4380-8CCB-339896C4012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409950" y="1533525"/>
            <a:ext cx="5372100" cy="2133600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1121E61D-D554-45F5-935F-7CDB215125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725" y="3847524"/>
            <a:ext cx="11258550" cy="29412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기존의 </a:t>
            </a:r>
            <a:r>
              <a:rPr lang="en-US" altLang="ko-KR" b="1" dirty="0"/>
              <a:t>UX</a:t>
            </a:r>
            <a:r>
              <a:rPr lang="ko-KR" altLang="en-US" b="1" dirty="0"/>
              <a:t>와는 상반되는 형태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HP – </a:t>
            </a:r>
            <a:r>
              <a:rPr lang="ko-KR" altLang="en-US" dirty="0"/>
              <a:t>파란색 슬라이드 </a:t>
            </a:r>
            <a:r>
              <a:rPr lang="en-US" altLang="ko-KR" dirty="0"/>
              <a:t>(</a:t>
            </a:r>
            <a:r>
              <a:rPr lang="ko-KR" altLang="en-US" dirty="0"/>
              <a:t>숫자로도 표시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MP – </a:t>
            </a:r>
            <a:r>
              <a:rPr lang="ko-KR" altLang="en-US" dirty="0"/>
              <a:t>초록색 슬라이드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스킬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상하좌우 </a:t>
            </a:r>
            <a:r>
              <a:rPr lang="ko-KR" altLang="en-US" dirty="0" err="1" smtClean="0"/>
              <a:t>플릭을</a:t>
            </a:r>
            <a:r>
              <a:rPr lang="ko-KR" altLang="en-US" dirty="0" smtClean="0"/>
              <a:t> </a:t>
            </a:r>
            <a:r>
              <a:rPr lang="ko-KR" altLang="en-US" dirty="0"/>
              <a:t>통해서 각각에 위치한 스킬들을 발동 </a:t>
            </a:r>
            <a:r>
              <a:rPr lang="ko-KR" altLang="en-US" dirty="0" smtClean="0"/>
              <a:t>가능하다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아이콘 자체를 상하좌우로 배치해서 어떤 스킬이 발동될지 알아보기 쉽도록 만들어 </a:t>
            </a:r>
            <a:r>
              <a:rPr lang="ko-KR" altLang="en-US" dirty="0" smtClean="0"/>
              <a:t>두었다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스킬 아이콘이 작고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좌상단에</a:t>
            </a:r>
            <a:r>
              <a:rPr lang="ko-KR" altLang="en-US" dirty="0" smtClean="0"/>
              <a:t> 위치해 있어 눈에 별로 띄지 않기 때문에 </a:t>
            </a:r>
            <a:r>
              <a:rPr lang="ko-KR" altLang="en-US" dirty="0" err="1" smtClean="0"/>
              <a:t>스킬의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쿨타임이나</a:t>
            </a:r>
            <a:r>
              <a:rPr lang="ko-KR" altLang="en-US" dirty="0" smtClean="0"/>
              <a:t> 정보에 대해서 알기 어려움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34077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전투시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캐릭터와 몬스터의 </a:t>
            </a:r>
            <a:r>
              <a:rPr lang="ko-KR" altLang="en-US" b="1" dirty="0">
                <a:solidFill>
                  <a:srgbClr val="FF0000"/>
                </a:solidFill>
              </a:rPr>
              <a:t>체력 게이지는 피격 받았을 때만 캐릭터의 머리 위에 표시</a:t>
            </a:r>
            <a:r>
              <a:rPr lang="ko-KR" altLang="en-US" dirty="0"/>
              <a:t>됨</a:t>
            </a:r>
            <a:r>
              <a:rPr lang="en-US" altLang="ko-KR" dirty="0"/>
              <a:t>. (</a:t>
            </a:r>
            <a:r>
              <a:rPr lang="ko-KR" altLang="en-US" dirty="0"/>
              <a:t>보스 몬스터는 항상 표시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몬스터를 타격 시 해당 몬스터의 이름과 레벨이 </a:t>
            </a:r>
            <a:r>
              <a:rPr lang="en-US" altLang="ko-KR" dirty="0"/>
              <a:t>UI</a:t>
            </a:r>
            <a:r>
              <a:rPr lang="ko-KR" altLang="en-US" dirty="0"/>
              <a:t>로 출력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방어를 할 경우 방어 게이지가 화면에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내가 현재 공격하는 </a:t>
            </a:r>
            <a:r>
              <a:rPr lang="ko-KR" altLang="en-US" dirty="0" err="1" smtClean="0"/>
              <a:t>몬스터의</a:t>
            </a:r>
            <a:r>
              <a:rPr lang="ko-KR" altLang="en-US" dirty="0" smtClean="0"/>
              <a:t> 체력을 확인하면서 </a:t>
            </a:r>
            <a:r>
              <a:rPr lang="ko-KR" altLang="en-US" dirty="0" err="1" smtClean="0"/>
              <a:t>몬스터를</a:t>
            </a:r>
            <a:r>
              <a:rPr lang="ko-KR" altLang="en-US" dirty="0" smtClean="0"/>
              <a:t> 처리할 우선 순위를 생각할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보스 </a:t>
            </a:r>
            <a:r>
              <a:rPr lang="ko-KR" altLang="en-US" dirty="0" err="1" smtClean="0"/>
              <a:t>몬스터의</a:t>
            </a:r>
            <a:r>
              <a:rPr lang="ko-KR" altLang="en-US" dirty="0" smtClean="0"/>
              <a:t> 경우 항상 표시해 줌으로서 강력한 </a:t>
            </a:r>
            <a:r>
              <a:rPr lang="ko-KR" altLang="en-US" dirty="0" err="1" smtClean="0"/>
              <a:t>몬스터라는</a:t>
            </a:r>
            <a:r>
              <a:rPr lang="ko-KR" altLang="en-US" dirty="0" smtClean="0"/>
              <a:t> 것을 알 수 있도록 했다</a:t>
            </a:r>
            <a:endParaRPr lang="ko-KR" altLang="en-US" dirty="0"/>
          </a:p>
        </p:txBody>
      </p:sp>
      <p:pic>
        <p:nvPicPr>
          <p:cNvPr id="13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412373"/>
            <a:ext cx="5457825" cy="237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486528"/>
            <a:ext cx="5457825" cy="222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50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게임 진행 도중 금이 간 벽 등을 통해서 부술 수 있다는 표시를 해 준다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4FC534B5-7666-4B4C-BB9A-6316B68AD2F4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r="29" b="23614"/>
          <a:stretch/>
        </p:blipFill>
        <p:spPr bwMode="auto">
          <a:xfrm>
            <a:off x="2899043" y="1066800"/>
            <a:ext cx="6393914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31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특별한 아이템 획득 시 화면에 </a:t>
            </a:r>
            <a:r>
              <a:rPr lang="ko-KR" altLang="en-US" dirty="0" err="1"/>
              <a:t>말풍선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표시</a:t>
            </a:r>
          </a:p>
        </p:txBody>
      </p:sp>
      <p:pic>
        <p:nvPicPr>
          <p:cNvPr id="13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13" y="1066800"/>
            <a:ext cx="47783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22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1CB6234E-B52C-4D40-89A0-F951D8B1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0C59966-EEF2-47DF-8952-FE557E7E8E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DF87A244-4666-4008-8487-8709E28A6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이동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D6201FD2-D59F-4B28-BAFE-60D6CA8B31B9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725" y="1272604"/>
            <a:ext cx="5457825" cy="26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개체 틀 12">
            <a:extLst>
              <a:ext uri="{FF2B5EF4-FFF2-40B4-BE49-F238E27FC236}">
                <a16:creationId xmlns="" xmlns:a16="http://schemas.microsoft.com/office/drawing/2014/main" id="{E47FAF2C-CA54-4D6F-831A-20599BBC65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22EA1728-56C8-4558-91FC-5591A07DF4E9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272604"/>
            <a:ext cx="5457825" cy="26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44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C91FE7-FF8F-47D5-ADDB-619F9FE6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08063673-1B2E-4C0E-8647-6053D8CD5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413AB5F-91EE-4CF7-A9D5-150EF0715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더블 점프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07D0F4C4-9B3A-47D7-8554-AAFC2909A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Picture 4">
            <a:extLst>
              <a:ext uri="{FF2B5EF4-FFF2-40B4-BE49-F238E27FC236}">
                <a16:creationId xmlns="" xmlns:a16="http://schemas.microsoft.com/office/drawing/2014/main" id="{59CB40C4-AF41-4190-A742-CCFF93BAD6EC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272604"/>
            <a:ext cx="5457825" cy="26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="" xmlns:a16="http://schemas.microsoft.com/office/drawing/2014/main" id="{4A7F6F8C-B7C2-4A39-9224-281E33EC4C4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272604"/>
            <a:ext cx="5457825" cy="26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0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79567C8-3BBB-44AB-B5B4-894838E3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6654A52-A433-4DC6-90AB-E9A30D17B1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EC8F3BA-F5B1-45BB-8A37-5C6A8B9D02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슬라이딩 어택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96BB72D2-1989-4B64-BF9A-6FC55E92DB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2CB991EC-E646-4A7F-8D60-02375EBB88B1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272604"/>
            <a:ext cx="5457825" cy="26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="" xmlns:a16="http://schemas.microsoft.com/office/drawing/2014/main" id="{6CFF7C71-AB12-4C54-B3DA-0D1BF2528A3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272604"/>
            <a:ext cx="5457825" cy="26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4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A4F183C5-8204-4AA0-B29F-E7586DBC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18A612DA-600B-4B74-9934-F9FF600CC1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1EDA4886-08BD-4646-89A6-52C05A4CE9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960CF37-1BA6-4609-A6C6-BA955472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266824"/>
            <a:ext cx="6464275" cy="51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4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로비화면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466725" y="4918981"/>
            <a:ext cx="11258550" cy="16859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dirty="0"/>
              <a:t>로비 화면에서 한눈에 모든 정보를 볼 수 있도록 하면서 주가 되는 </a:t>
            </a:r>
            <a:r>
              <a:rPr lang="ko-KR" altLang="en-US" dirty="0" err="1"/>
              <a:t>콘텐츠는</a:t>
            </a:r>
            <a:r>
              <a:rPr lang="ko-KR" altLang="en-US" dirty="0"/>
              <a:t> 중앙에 위치 시킴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ko-KR" altLang="en-US" dirty="0" smtClean="0"/>
              <a:t>비슷한 </a:t>
            </a:r>
            <a:r>
              <a:rPr lang="ko-KR" altLang="en-US" dirty="0"/>
              <a:t>요소를 갖춘 부분들은 한곳에 묶어서 표시했으나</a:t>
            </a:r>
            <a:r>
              <a:rPr lang="en-US" altLang="ko-KR" dirty="0"/>
              <a:t>, </a:t>
            </a:r>
            <a:r>
              <a:rPr lang="ko-KR" altLang="en-US" dirty="0"/>
              <a:t>협동플레이 부분은 주 </a:t>
            </a:r>
            <a:r>
              <a:rPr lang="ko-KR" altLang="en-US" dirty="0" err="1"/>
              <a:t>콘텐츠와</a:t>
            </a:r>
            <a:r>
              <a:rPr lang="ko-KR" altLang="en-US" dirty="0"/>
              <a:t> 연관되는 부분인데 우측 하단에 다른 요소들과 묶여 있음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ko-KR" altLang="en-US" dirty="0" smtClean="0"/>
              <a:t>아이콘을 보더라도 무슨 역할을 하는지 한눈에 알아보기 어려움</a:t>
            </a:r>
            <a:r>
              <a:rPr lang="en-US" altLang="ko-KR" dirty="0"/>
              <a:t>. </a:t>
            </a:r>
          </a:p>
        </p:txBody>
      </p:sp>
      <p:pic>
        <p:nvPicPr>
          <p:cNvPr id="7" name="내용 개체 틀 11">
            <a:extLst>
              <a:ext uri="{FF2B5EF4-FFF2-40B4-BE49-F238E27FC236}">
                <a16:creationId xmlns="" xmlns:a16="http://schemas.microsoft.com/office/drawing/2014/main" id="{00000000-0008-0000-0000-00000500000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047002" y="1381125"/>
            <a:ext cx="6535896" cy="30670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71027" y="1388380"/>
            <a:ext cx="1257300" cy="36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71027" y="4045855"/>
            <a:ext cx="1257300" cy="36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43027" y="4045855"/>
            <a:ext cx="1876425" cy="36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76227" y="1388380"/>
            <a:ext cx="2390775" cy="36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71077" y="2178955"/>
            <a:ext cx="560070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37476" y="935581"/>
            <a:ext cx="132440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플레이어 레벨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6496" y="935581"/>
            <a:ext cx="2730235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일반재화 </a:t>
            </a:r>
            <a:r>
              <a:rPr lang="en-US" altLang="ko-KR" sz="1400" dirty="0"/>
              <a:t>/ </a:t>
            </a:r>
            <a:r>
              <a:rPr lang="ko-KR" altLang="en-US" sz="1400" dirty="0"/>
              <a:t>유료재화 </a:t>
            </a:r>
            <a:r>
              <a:rPr lang="en-US" altLang="ko-KR" sz="1400" dirty="0"/>
              <a:t>/ </a:t>
            </a:r>
            <a:r>
              <a:rPr lang="ko-KR" altLang="en-US" sz="1400" dirty="0"/>
              <a:t>스태미나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70952" y="4551389"/>
            <a:ext cx="1457450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공지 </a:t>
            </a:r>
            <a:r>
              <a:rPr lang="en-US" altLang="ko-KR" sz="1400" dirty="0"/>
              <a:t>/ </a:t>
            </a:r>
            <a:r>
              <a:rPr lang="ko-KR" altLang="en-US" sz="1400" dirty="0"/>
              <a:t>패치노트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4306" y="4553593"/>
            <a:ext cx="339387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협동플레이 </a:t>
            </a:r>
            <a:r>
              <a:rPr lang="en-US" altLang="ko-KR" sz="1400" dirty="0"/>
              <a:t>/ </a:t>
            </a:r>
            <a:r>
              <a:rPr lang="ko-KR" altLang="en-US" sz="1400" dirty="0"/>
              <a:t>미션</a:t>
            </a:r>
            <a:r>
              <a:rPr lang="en-US" altLang="ko-KR" sz="1400" dirty="0"/>
              <a:t>(</a:t>
            </a:r>
            <a:r>
              <a:rPr lang="ko-KR" altLang="en-US" sz="1400" dirty="0"/>
              <a:t>업적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우편함 </a:t>
            </a:r>
            <a:r>
              <a:rPr lang="en-US" altLang="ko-KR" sz="1400" dirty="0"/>
              <a:t>/ </a:t>
            </a:r>
            <a:r>
              <a:rPr lang="ko-KR" altLang="en-US" sz="1400" dirty="0"/>
              <a:t>메뉴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62331" y="2793645"/>
            <a:ext cx="2925801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소환 </a:t>
            </a:r>
            <a:r>
              <a:rPr lang="en-US" altLang="ko-KR" sz="1400" dirty="0"/>
              <a:t>/ </a:t>
            </a:r>
            <a:r>
              <a:rPr lang="ko-KR" altLang="en-US" sz="1400" dirty="0"/>
              <a:t>상점 </a:t>
            </a:r>
            <a:r>
              <a:rPr lang="en-US" altLang="ko-KR" sz="1400" dirty="0"/>
              <a:t>/ </a:t>
            </a:r>
            <a:r>
              <a:rPr lang="ko-KR" altLang="en-US" sz="1400" dirty="0"/>
              <a:t>멀티플레이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퀘스트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시련 </a:t>
            </a:r>
            <a:r>
              <a:rPr lang="en-US" altLang="ko-KR" sz="1400" dirty="0"/>
              <a:t>/ </a:t>
            </a:r>
            <a:r>
              <a:rPr lang="ko-KR" altLang="en-US" sz="1400" dirty="0"/>
              <a:t>장비 </a:t>
            </a:r>
            <a:r>
              <a:rPr lang="en-US" altLang="ko-KR" sz="1400" dirty="0"/>
              <a:t>/ </a:t>
            </a:r>
            <a:r>
              <a:rPr lang="ko-KR" altLang="en-US" sz="1400" dirty="0"/>
              <a:t>업그레이드</a:t>
            </a:r>
          </a:p>
        </p:txBody>
      </p:sp>
      <p:cxnSp>
        <p:nvCxnSpPr>
          <p:cNvPr id="18" name="직선 연결선 17"/>
          <p:cNvCxnSpPr>
            <a:stCxn id="13" idx="2"/>
            <a:endCxn id="8" idx="0"/>
          </p:cNvCxnSpPr>
          <p:nvPr/>
        </p:nvCxnSpPr>
        <p:spPr>
          <a:xfrm>
            <a:off x="2699677" y="1243358"/>
            <a:ext cx="0" cy="1450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4" idx="2"/>
            <a:endCxn id="11" idx="0"/>
          </p:cNvCxnSpPr>
          <p:nvPr/>
        </p:nvCxnSpPr>
        <p:spPr>
          <a:xfrm>
            <a:off x="6771614" y="1243358"/>
            <a:ext cx="1" cy="1450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9" idx="2"/>
            <a:endCxn id="15" idx="0"/>
          </p:cNvCxnSpPr>
          <p:nvPr/>
        </p:nvCxnSpPr>
        <p:spPr>
          <a:xfrm>
            <a:off x="2699677" y="4407805"/>
            <a:ext cx="0" cy="1435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0" idx="2"/>
            <a:endCxn id="16" idx="0"/>
          </p:cNvCxnSpPr>
          <p:nvPr/>
        </p:nvCxnSpPr>
        <p:spPr>
          <a:xfrm>
            <a:off x="7581240" y="4407805"/>
            <a:ext cx="6" cy="1457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2" idx="3"/>
            <a:endCxn id="17" idx="1"/>
          </p:cNvCxnSpPr>
          <p:nvPr/>
        </p:nvCxnSpPr>
        <p:spPr>
          <a:xfrm>
            <a:off x="8071777" y="3055255"/>
            <a:ext cx="5905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44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88EBF9-CE3A-4FBE-A524-CCF4FD00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6BBDA6B1-E669-44A9-972F-29BD6ECA5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22D6ED6-FDB9-4B5F-AC58-D2D2517D89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UI</a:t>
            </a:r>
            <a:r>
              <a:rPr lang="ko-KR" altLang="en-US" dirty="0"/>
              <a:t>별 세부 항목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B8D2DD4D-9864-440E-B963-1043BDB1C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19600"/>
              </p:ext>
            </p:extLst>
          </p:nvPr>
        </p:nvGraphicFramePr>
        <p:xfrm>
          <a:off x="553028" y="1054279"/>
          <a:ext cx="4241798" cy="15434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0063">
                  <a:extLst>
                    <a:ext uri="{9D8B030D-6E8A-4147-A177-3AD203B41FA5}">
                      <a16:colId xmlns="" xmlns:a16="http://schemas.microsoft.com/office/drawing/2014/main" val="2527221066"/>
                    </a:ext>
                  </a:extLst>
                </a:gridCol>
                <a:gridCol w="1339273">
                  <a:extLst>
                    <a:ext uri="{9D8B030D-6E8A-4147-A177-3AD203B41FA5}">
                      <a16:colId xmlns="" xmlns:a16="http://schemas.microsoft.com/office/drawing/2014/main" val="3776944512"/>
                    </a:ext>
                  </a:extLst>
                </a:gridCol>
                <a:gridCol w="2162462">
                  <a:extLst>
                    <a:ext uri="{9D8B030D-6E8A-4147-A177-3AD203B41FA5}">
                      <a16:colId xmlns="" xmlns:a16="http://schemas.microsoft.com/office/drawing/2014/main" val="1159860503"/>
                    </a:ext>
                  </a:extLst>
                </a:gridCol>
              </a:tblGrid>
              <a:tr h="257237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Summon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92" marR="11692" marT="116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Summon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92" marR="11692" marT="116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Weapon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92" marR="11692" marT="116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5901326"/>
                  </a:ext>
                </a:extLst>
              </a:tr>
              <a:tr h="25723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Sub Weapon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92" marR="11692" marT="116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7770939"/>
                  </a:ext>
                </a:extLst>
              </a:tr>
              <a:tr h="25723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Armor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92" marR="11692" marT="116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9490806"/>
                  </a:ext>
                </a:extLst>
              </a:tr>
              <a:tr h="25723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Parchment Fusion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92" marR="11692" marT="116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5★ Parchment Fusion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92" marR="11692" marT="116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02738361"/>
                  </a:ext>
                </a:extLst>
              </a:tr>
              <a:tr h="25723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4★ Parchment Fusion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92" marR="11692" marT="116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49492674"/>
                  </a:ext>
                </a:extLst>
              </a:tr>
              <a:tr h="25723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3★ Parchment Fusion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692" marR="11692" marT="1169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1248429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6B9AE5F7-9056-4627-A128-7AF744416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17928"/>
              </p:ext>
            </p:extLst>
          </p:nvPr>
        </p:nvGraphicFramePr>
        <p:xfrm>
          <a:off x="553026" y="3321295"/>
          <a:ext cx="4241798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1591">
                  <a:extLst>
                    <a:ext uri="{9D8B030D-6E8A-4147-A177-3AD203B41FA5}">
                      <a16:colId xmlns="" xmlns:a16="http://schemas.microsoft.com/office/drawing/2014/main" val="1335415679"/>
                    </a:ext>
                  </a:extLst>
                </a:gridCol>
                <a:gridCol w="1348509">
                  <a:extLst>
                    <a:ext uri="{9D8B030D-6E8A-4147-A177-3AD203B41FA5}">
                      <a16:colId xmlns="" xmlns:a16="http://schemas.microsoft.com/office/drawing/2014/main" val="525559050"/>
                    </a:ext>
                  </a:extLst>
                </a:gridCol>
                <a:gridCol w="2171698">
                  <a:extLst>
                    <a:ext uri="{9D8B030D-6E8A-4147-A177-3AD203B41FA5}">
                      <a16:colId xmlns="" xmlns:a16="http://schemas.microsoft.com/office/drawing/2014/main" val="1581696372"/>
                    </a:ext>
                  </a:extLst>
                </a:gridCol>
              </a:tblGrid>
              <a:tr h="209550"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Shop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Purchase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ea"/>
                          <a:ea typeface="+mn-ea"/>
                        </a:rPr>
                        <a:t>Gems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6705703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3" marR="5343" marT="53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Trade Shop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ea"/>
                          <a:ea typeface="+mn-ea"/>
                        </a:rPr>
                        <a:t>Gold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7187867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3" marR="5343" marT="53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3" marR="5343" marT="53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Bounty Coin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6106572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3" marR="5343" marT="53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43" marR="5343" marT="53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Parchment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5795597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43" marR="5343" marT="53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Astral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Attament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980" marR="16980" marT="169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9013657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6DF5C6C2-9F77-4B7E-827D-1595C9161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36533"/>
              </p:ext>
            </p:extLst>
          </p:nvPr>
        </p:nvGraphicFramePr>
        <p:xfrm>
          <a:off x="6445828" y="3389621"/>
          <a:ext cx="2311399" cy="210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999">
                  <a:extLst>
                    <a:ext uri="{9D8B030D-6E8A-4147-A177-3AD203B41FA5}">
                      <a16:colId xmlns="" xmlns:a16="http://schemas.microsoft.com/office/drawing/2014/main" val="2061827426"/>
                    </a:ext>
                  </a:extLst>
                </a:gridCol>
                <a:gridCol w="1422400">
                  <a:extLst>
                    <a:ext uri="{9D8B030D-6E8A-4147-A177-3AD203B41FA5}">
                      <a16:colId xmlns="" xmlns:a16="http://schemas.microsoft.com/office/drawing/2014/main" val="1585781894"/>
                    </a:ext>
                  </a:extLst>
                </a:gridCol>
              </a:tblGrid>
              <a:tr h="2106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 err="1">
                          <a:effectLst/>
                          <a:latin typeface="+mn-ea"/>
                          <a:ea typeface="+mn-ea"/>
                        </a:rPr>
                        <a:t>Multiplay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979" marR="16979" marT="169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Bounty Hunt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979" marR="16979" marT="169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6835032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3718D058-FB80-4005-9696-3BC6663BA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909638"/>
              </p:ext>
            </p:extLst>
          </p:nvPr>
        </p:nvGraphicFramePr>
        <p:xfrm>
          <a:off x="553028" y="2741870"/>
          <a:ext cx="4241799" cy="3815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4964">
                  <a:extLst>
                    <a:ext uri="{9D8B030D-6E8A-4147-A177-3AD203B41FA5}">
                      <a16:colId xmlns="" xmlns:a16="http://schemas.microsoft.com/office/drawing/2014/main" val="2999600086"/>
                    </a:ext>
                  </a:extLst>
                </a:gridCol>
                <a:gridCol w="1325899">
                  <a:extLst>
                    <a:ext uri="{9D8B030D-6E8A-4147-A177-3AD203B41FA5}">
                      <a16:colId xmlns="" xmlns:a16="http://schemas.microsoft.com/office/drawing/2014/main" val="3692504178"/>
                    </a:ext>
                  </a:extLst>
                </a:gridCol>
                <a:gridCol w="1445972">
                  <a:extLst>
                    <a:ext uri="{9D8B030D-6E8A-4147-A177-3AD203B41FA5}">
                      <a16:colId xmlns="" xmlns:a16="http://schemas.microsoft.com/office/drawing/2014/main" val="681894338"/>
                    </a:ext>
                  </a:extLst>
                </a:gridCol>
                <a:gridCol w="734964">
                  <a:extLst>
                    <a:ext uri="{9D8B030D-6E8A-4147-A177-3AD203B41FA5}">
                      <a16:colId xmlns="" xmlns:a16="http://schemas.microsoft.com/office/drawing/2014/main" val="1834485999"/>
                    </a:ext>
                  </a:extLst>
                </a:gridCol>
              </a:tblGrid>
              <a:tr h="173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ea"/>
                          <a:ea typeface="+mn-ea"/>
                        </a:rPr>
                        <a:t>Quests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5" marR="7875" marT="78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Normal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5" marR="7875" marT="78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ea"/>
                          <a:ea typeface="+mn-ea"/>
                        </a:rPr>
                        <a:t>Episode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5" marR="7875" marT="78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ea"/>
                          <a:ea typeface="+mn-ea"/>
                        </a:rPr>
                        <a:t>Stage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5" marR="7875" marT="78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65729694"/>
                  </a:ext>
                </a:extLst>
              </a:tr>
              <a:tr h="173241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5" marR="7875" marT="78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Hard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5" marR="7875" marT="78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ea"/>
                          <a:ea typeface="+mn-ea"/>
                        </a:rPr>
                        <a:t>Episode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5" marR="7875" marT="78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Stage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5" marR="7875" marT="787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9991136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874CB3A4-02B1-45A7-9F24-E31EE256A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495195"/>
              </p:ext>
            </p:extLst>
          </p:nvPr>
        </p:nvGraphicFramePr>
        <p:xfrm>
          <a:off x="553026" y="4593460"/>
          <a:ext cx="42418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27">
                  <a:extLst>
                    <a:ext uri="{9D8B030D-6E8A-4147-A177-3AD203B41FA5}">
                      <a16:colId xmlns="" xmlns:a16="http://schemas.microsoft.com/office/drawing/2014/main" val="3419914911"/>
                    </a:ext>
                  </a:extLst>
                </a:gridCol>
                <a:gridCol w="1339273">
                  <a:extLst>
                    <a:ext uri="{9D8B030D-6E8A-4147-A177-3AD203B41FA5}">
                      <a16:colId xmlns="" xmlns:a16="http://schemas.microsoft.com/office/drawing/2014/main" val="1604760860"/>
                    </a:ext>
                  </a:extLst>
                </a:gridCol>
                <a:gridCol w="2171700">
                  <a:extLst>
                    <a:ext uri="{9D8B030D-6E8A-4147-A177-3AD203B41FA5}">
                      <a16:colId xmlns="" xmlns:a16="http://schemas.microsoft.com/office/drawing/2014/main" val="1314155669"/>
                    </a:ext>
                  </a:extLst>
                </a:gridCol>
              </a:tblGrid>
              <a:tr h="20955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Trials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Enhance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Difficulty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7497447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Training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577248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Treasure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983094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327C7A88-1E57-4FFF-9D12-36AEDDB22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381602"/>
              </p:ext>
            </p:extLst>
          </p:nvPr>
        </p:nvGraphicFramePr>
        <p:xfrm>
          <a:off x="6445828" y="3711742"/>
          <a:ext cx="2311399" cy="195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8611">
                  <a:extLst>
                    <a:ext uri="{9D8B030D-6E8A-4147-A177-3AD203B41FA5}">
                      <a16:colId xmlns="" xmlns:a16="http://schemas.microsoft.com/office/drawing/2014/main" val="3252893362"/>
                    </a:ext>
                  </a:extLst>
                </a:gridCol>
                <a:gridCol w="1432788">
                  <a:extLst>
                    <a:ext uri="{9D8B030D-6E8A-4147-A177-3AD203B41FA5}">
                      <a16:colId xmlns="" xmlns:a16="http://schemas.microsoft.com/office/drawing/2014/main" val="399327755"/>
                    </a:ext>
                  </a:extLst>
                </a:gridCol>
              </a:tblGrid>
              <a:tr h="17363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Roster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33" marR="12133" marT="12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33" marR="12133" marT="12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4210693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id="{4351631A-EE1B-4673-8900-749022B3C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780514"/>
              </p:ext>
            </p:extLst>
          </p:nvPr>
        </p:nvGraphicFramePr>
        <p:xfrm>
          <a:off x="553026" y="5437685"/>
          <a:ext cx="4241798" cy="918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2355">
                  <a:extLst>
                    <a:ext uri="{9D8B030D-6E8A-4147-A177-3AD203B41FA5}">
                      <a16:colId xmlns="" xmlns:a16="http://schemas.microsoft.com/office/drawing/2014/main" val="3623259813"/>
                    </a:ext>
                  </a:extLst>
                </a:gridCol>
                <a:gridCol w="1357745">
                  <a:extLst>
                    <a:ext uri="{9D8B030D-6E8A-4147-A177-3AD203B41FA5}">
                      <a16:colId xmlns="" xmlns:a16="http://schemas.microsoft.com/office/drawing/2014/main" val="233163083"/>
                    </a:ext>
                  </a:extLst>
                </a:gridCol>
                <a:gridCol w="1310699">
                  <a:extLst>
                    <a:ext uri="{9D8B030D-6E8A-4147-A177-3AD203B41FA5}">
                      <a16:colId xmlns="" xmlns:a16="http://schemas.microsoft.com/office/drawing/2014/main" val="561900398"/>
                    </a:ext>
                  </a:extLst>
                </a:gridCol>
                <a:gridCol w="860999">
                  <a:extLst>
                    <a:ext uri="{9D8B030D-6E8A-4147-A177-3AD203B41FA5}">
                      <a16:colId xmlns="" xmlns:a16="http://schemas.microsoft.com/office/drawing/2014/main" val="3393741577"/>
                    </a:ext>
                  </a:extLst>
                </a:gridCol>
              </a:tblGrid>
              <a:tr h="211434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Upgrade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980" marR="16980" marT="169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ea"/>
                          <a:ea typeface="+mn-ea"/>
                        </a:rPr>
                        <a:t>Develop Abilities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4" marR="7874" marT="787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3004" marR="163004" marT="81502" marB="815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6402881"/>
                  </a:ext>
                </a:extLst>
              </a:tr>
              <a:tr h="17324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Equipment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6980" marR="16980" marT="169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Weapons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4" marR="7874" marT="787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Upgrade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4" marR="7874" marT="787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58986607"/>
                  </a:ext>
                </a:extLst>
              </a:tr>
              <a:tr h="17324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Sub Weapon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4" marR="7874" marT="787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Enchant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4" marR="7874" marT="787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9807918"/>
                  </a:ext>
                </a:extLst>
              </a:tr>
              <a:tr h="17324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Armor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4" marR="7874" marT="787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Limit break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874" marR="7874" marT="787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3019341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AAD5F4B1-2426-48AA-858E-609191F8E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165851"/>
              </p:ext>
            </p:extLst>
          </p:nvPr>
        </p:nvGraphicFramePr>
        <p:xfrm>
          <a:off x="6445830" y="1049072"/>
          <a:ext cx="2311400" cy="210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7081">
                  <a:extLst>
                    <a:ext uri="{9D8B030D-6E8A-4147-A177-3AD203B41FA5}">
                      <a16:colId xmlns="" xmlns:a16="http://schemas.microsoft.com/office/drawing/2014/main" val="3708579946"/>
                    </a:ext>
                  </a:extLst>
                </a:gridCol>
                <a:gridCol w="1414319">
                  <a:extLst>
                    <a:ext uri="{9D8B030D-6E8A-4147-A177-3AD203B41FA5}">
                      <a16:colId xmlns="" xmlns:a16="http://schemas.microsoft.com/office/drawing/2014/main" val="1680370450"/>
                    </a:ext>
                  </a:extLst>
                </a:gridCol>
              </a:tblGrid>
              <a:tr h="2106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Co-Op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1" marR="10801" marT="108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1" marR="10801" marT="108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2480828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436DA36E-4F51-495F-B466-C08D4CD01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51796"/>
              </p:ext>
            </p:extLst>
          </p:nvPr>
        </p:nvGraphicFramePr>
        <p:xfrm>
          <a:off x="6445829" y="1377213"/>
          <a:ext cx="2311399" cy="1101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8999">
                  <a:extLst>
                    <a:ext uri="{9D8B030D-6E8A-4147-A177-3AD203B41FA5}">
                      <a16:colId xmlns="" xmlns:a16="http://schemas.microsoft.com/office/drawing/2014/main" val="3983655666"/>
                    </a:ext>
                  </a:extLst>
                </a:gridCol>
                <a:gridCol w="1422400">
                  <a:extLst>
                    <a:ext uri="{9D8B030D-6E8A-4147-A177-3AD203B41FA5}">
                      <a16:colId xmlns="" xmlns:a16="http://schemas.microsoft.com/office/drawing/2014/main" val="1909982042"/>
                    </a:ext>
                  </a:extLst>
                </a:gridCol>
              </a:tblGrid>
              <a:tr h="220388"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Missions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134" marR="11134" marT="111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Daily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01" marR="9201" marT="92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12803385"/>
                  </a:ext>
                </a:extLst>
              </a:tr>
              <a:tr h="22038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Weekly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01" marR="9201" marT="92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9030058"/>
                  </a:ext>
                </a:extLst>
              </a:tr>
              <a:tr h="22038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Cumulative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01" marR="9201" marT="92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89962044"/>
                  </a:ext>
                </a:extLst>
              </a:tr>
              <a:tr h="22038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Character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01" marR="9201" marT="92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00144615"/>
                  </a:ext>
                </a:extLst>
              </a:tr>
              <a:tr h="220388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Bounty Hunt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01" marR="9201" marT="92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29130064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83CF373A-4156-4AD1-B0B0-5C2F37F41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20998"/>
              </p:ext>
            </p:extLst>
          </p:nvPr>
        </p:nvGraphicFramePr>
        <p:xfrm>
          <a:off x="6445830" y="2621277"/>
          <a:ext cx="23114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="" xmlns:a16="http://schemas.microsoft.com/office/drawing/2014/main" val="347846724"/>
                    </a:ext>
                  </a:extLst>
                </a:gridCol>
                <a:gridCol w="1422400">
                  <a:extLst>
                    <a:ext uri="{9D8B030D-6E8A-4147-A177-3AD203B41FA5}">
                      <a16:colId xmlns="" xmlns:a16="http://schemas.microsoft.com/office/drawing/2014/main" val="2387810438"/>
                    </a:ext>
                  </a:extLst>
                </a:gridCol>
              </a:tblGrid>
              <a:tr h="20955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Present Box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General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3575236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Precious Gems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0265123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History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6504104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36B6D21C-879E-41D7-82B0-9F91FF9A9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753661"/>
              </p:ext>
            </p:extLst>
          </p:nvPr>
        </p:nvGraphicFramePr>
        <p:xfrm>
          <a:off x="6445828" y="4050781"/>
          <a:ext cx="4241800" cy="2305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0827">
                  <a:extLst>
                    <a:ext uri="{9D8B030D-6E8A-4147-A177-3AD203B41FA5}">
                      <a16:colId xmlns="" xmlns:a16="http://schemas.microsoft.com/office/drawing/2014/main" val="214818132"/>
                    </a:ext>
                  </a:extLst>
                </a:gridCol>
                <a:gridCol w="1330036">
                  <a:extLst>
                    <a:ext uri="{9D8B030D-6E8A-4147-A177-3AD203B41FA5}">
                      <a16:colId xmlns="" xmlns:a16="http://schemas.microsoft.com/office/drawing/2014/main" val="3384436028"/>
                    </a:ext>
                  </a:extLst>
                </a:gridCol>
                <a:gridCol w="2180937">
                  <a:extLst>
                    <a:ext uri="{9D8B030D-6E8A-4147-A177-3AD203B41FA5}">
                      <a16:colId xmlns="" xmlns:a16="http://schemas.microsoft.com/office/drawing/2014/main" val="3878834964"/>
                    </a:ext>
                  </a:extLst>
                </a:gridCol>
              </a:tblGrid>
              <a:tr h="209550">
                <a:tc rowSpan="11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Menu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User Information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Profile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7018169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Friends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706532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Item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5473562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Achievements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7263946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Settings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Options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5326567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Language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8433876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Support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Information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2917369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Inquiry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104627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Terms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8070274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Clear Cache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9577034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Help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Help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24491035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4B9652B7-416F-41EC-8B7D-6B9BCD6F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751" y="1373610"/>
            <a:ext cx="729015" cy="9047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C4D5A52E-DD06-4A04-8121-280BB5C4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51" y="2545440"/>
            <a:ext cx="722406" cy="7631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0E6B8BA2-ABAE-4E38-80E7-49CBEF23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751" y="3383227"/>
            <a:ext cx="722406" cy="9047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F96C8D8A-55B1-4546-89D4-D0CA2327E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751" y="4349587"/>
            <a:ext cx="722406" cy="7632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3A87EE4B-99A2-463D-BF86-F11F904EA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753" y="5174485"/>
            <a:ext cx="722406" cy="11813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A2885ED0-DD8B-4CDC-BC12-76E637D6F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888" y="1885203"/>
            <a:ext cx="2442912" cy="7360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A6D22490-B857-4C63-9A4C-663A58186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888" y="3249927"/>
            <a:ext cx="902284" cy="7360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58F852EB-0041-4C69-920A-4DDD482CF9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6831" y="3231588"/>
            <a:ext cx="544870" cy="7655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FE37579-8A1E-4996-A01E-1E279F5C91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4200" y="4961036"/>
            <a:ext cx="6096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7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D41B38-4DC4-4D58-B5DC-84ADBAD6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78166C8C-7E36-4DF1-A111-A35433EEB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2E54AF3-C291-468D-AC90-B73BD7CF2E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퀘스트 </a:t>
            </a:r>
            <a:r>
              <a:rPr lang="en-US" altLang="ko-KR" dirty="0"/>
              <a:t>UI </a:t>
            </a:r>
            <a:r>
              <a:rPr lang="ko-KR" altLang="en-US" dirty="0"/>
              <a:t>펼치기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632AD6B2-649B-4804-9FF6-4806E1DA28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725" y="5038725"/>
            <a:ext cx="11258550" cy="138588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스테이지 아이콘 위에는 각 스테이지에서 미션을 몇 개 달성했는지 표시해 주는 부분이 존재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스테이지를 </a:t>
            </a:r>
            <a:r>
              <a:rPr lang="ko-KR" altLang="en-US" dirty="0"/>
              <a:t>선으로 이어 연결해서 어떤 스테이지를 클리어해야 다음 스테이지를 플레이 가능한지 한눈에 보이게 구성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스테이지가 순서대로 열리긴 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상위 </a:t>
            </a:r>
            <a:r>
              <a:rPr lang="ko-KR" altLang="en-US" dirty="0" err="1" smtClean="0"/>
              <a:t>난위도가</a:t>
            </a:r>
            <a:r>
              <a:rPr lang="ko-KR" altLang="en-US" dirty="0" smtClean="0"/>
              <a:t> 함께 열리기 때문에 유저에게 혼동을 줄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내용 개체 틀 11">
            <a:extLst>
              <a:ext uri="{FF2B5EF4-FFF2-40B4-BE49-F238E27FC236}">
                <a16:creationId xmlns="" xmlns:a16="http://schemas.microsoft.com/office/drawing/2014/main" id="{70660700-4962-446B-AB69-BFA3C28B69A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l="41097" t="17080" r="43893" b="18323"/>
          <a:stretch/>
        </p:blipFill>
        <p:spPr>
          <a:xfrm>
            <a:off x="466725" y="994206"/>
            <a:ext cx="1590675" cy="32122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0000000-0008-0000-00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0" t="14094" r="26627"/>
          <a:stretch/>
        </p:blipFill>
        <p:spPr>
          <a:xfrm>
            <a:off x="2285999" y="1671157"/>
            <a:ext cx="2333625" cy="18583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0000000-0008-0000-0000-00000D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3" y="1648592"/>
            <a:ext cx="3379287" cy="19034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DC61B30-BC16-4AB7-B638-DD0E3D191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988" y="1009650"/>
            <a:ext cx="3379287" cy="319679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="" xmlns:a16="http://schemas.microsoft.com/office/drawing/2014/main" id="{97FD27BF-D98D-400C-874D-04152101C19A}"/>
              </a:ext>
            </a:extLst>
          </p:cNvPr>
          <p:cNvSpPr/>
          <p:nvPr/>
        </p:nvSpPr>
        <p:spPr>
          <a:xfrm>
            <a:off x="1290637" y="4222996"/>
            <a:ext cx="8920163" cy="2096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6332" y="443263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err="1"/>
              <a:t>퀘스트</a:t>
            </a:r>
            <a:r>
              <a:rPr lang="ko-KR" altLang="en-US" sz="1200" dirty="0"/>
              <a:t> 선택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48508" y="4432639"/>
            <a:ext cx="1008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난이도 선택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956618" y="4432639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스테이지 선택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877306" y="4432639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스테이지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보상</a:t>
            </a:r>
            <a:r>
              <a:rPr lang="en-US" altLang="ko-KR" sz="1200" dirty="0"/>
              <a:t>, </a:t>
            </a:r>
            <a:r>
              <a:rPr lang="ko-KR" altLang="en-US" sz="1200" dirty="0"/>
              <a:t>미션 출력</a:t>
            </a:r>
            <a:endParaRPr lang="en-US" altLang="ko-KR" sz="1200" dirty="0"/>
          </a:p>
          <a:p>
            <a:pPr algn="ctr"/>
            <a:r>
              <a:rPr lang="ko-KR" altLang="en-US" sz="1200" dirty="0"/>
              <a:t>캐릭터 선택</a:t>
            </a:r>
          </a:p>
        </p:txBody>
      </p:sp>
    </p:spTree>
    <p:extLst>
      <p:ext uri="{BB962C8B-B14F-4D97-AF65-F5344CB8AC3E}">
        <p14:creationId xmlns:p14="http://schemas.microsoft.com/office/powerpoint/2010/main" val="322015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스테이지 정보 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약점 속성과 적정 전투력을 보고 유저가 </a:t>
            </a:r>
            <a:r>
              <a:rPr lang="ko-KR" altLang="en-US" dirty="0" err="1"/>
              <a:t>클리어가</a:t>
            </a:r>
            <a:r>
              <a:rPr lang="ko-KR" altLang="en-US" dirty="0"/>
              <a:t> 원활할지 판단 </a:t>
            </a:r>
            <a:r>
              <a:rPr lang="ko-KR" altLang="en-US" dirty="0" smtClean="0"/>
              <a:t>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①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등장 </a:t>
            </a:r>
            <a:r>
              <a:rPr lang="ko-KR" altLang="en-US" dirty="0" err="1"/>
              <a:t>몬스터를</a:t>
            </a:r>
            <a:r>
              <a:rPr lang="ko-KR" altLang="en-US" dirty="0"/>
              <a:t> 보고 특정 </a:t>
            </a:r>
            <a:r>
              <a:rPr lang="ko-KR" altLang="en-US" dirty="0" err="1"/>
              <a:t>몬스터와</a:t>
            </a:r>
            <a:r>
              <a:rPr lang="ko-KR" altLang="en-US" dirty="0"/>
              <a:t> 관련된 아이템을 얻거나 업적을 달성하기 위해서 진입 전 </a:t>
            </a:r>
            <a:r>
              <a:rPr lang="ko-KR" altLang="en-US" dirty="0" smtClean="0"/>
              <a:t>판단가능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②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스테이지 미션을 미리 보고 목표 </a:t>
            </a:r>
            <a:r>
              <a:rPr lang="ko-KR" altLang="en-US" dirty="0" smtClean="0"/>
              <a:t>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미션 </a:t>
            </a:r>
            <a:r>
              <a:rPr lang="en-US" altLang="ko-KR" dirty="0"/>
              <a:t>3</a:t>
            </a:r>
            <a:r>
              <a:rPr lang="ko-KR" altLang="en-US" dirty="0"/>
              <a:t>가지를 모두 </a:t>
            </a:r>
            <a:r>
              <a:rPr lang="ko-KR" altLang="en-US" dirty="0" err="1"/>
              <a:t>클리어</a:t>
            </a:r>
            <a:r>
              <a:rPr lang="ko-KR" altLang="en-US" dirty="0"/>
              <a:t> 한 스테이지의 경우 </a:t>
            </a:r>
            <a:r>
              <a:rPr lang="ko-KR" altLang="en-US" dirty="0" err="1"/>
              <a:t>스킵</a:t>
            </a:r>
            <a:r>
              <a:rPr lang="ko-KR" altLang="en-US" dirty="0"/>
              <a:t> 버튼이 </a:t>
            </a:r>
            <a:r>
              <a:rPr lang="ko-KR" altLang="en-US" dirty="0" err="1"/>
              <a:t>활성화되서</a:t>
            </a:r>
            <a:r>
              <a:rPr lang="ko-KR" altLang="en-US" dirty="0"/>
              <a:t> </a:t>
            </a:r>
            <a:r>
              <a:rPr lang="ko-KR" altLang="en-US" dirty="0" err="1"/>
              <a:t>스킵을</a:t>
            </a:r>
            <a:r>
              <a:rPr lang="ko-KR" altLang="en-US" dirty="0"/>
              <a:t> 사용해 </a:t>
            </a:r>
            <a:r>
              <a:rPr lang="ko-KR" altLang="en-US" dirty="0" err="1"/>
              <a:t>클리어</a:t>
            </a:r>
            <a:r>
              <a:rPr lang="ko-KR" altLang="en-US" dirty="0"/>
              <a:t> 가능 </a:t>
            </a:r>
            <a:r>
              <a:rPr lang="en-US" altLang="ko-KR" dirty="0"/>
              <a:t>(</a:t>
            </a:r>
            <a:r>
              <a:rPr lang="ko-KR" altLang="en-US" dirty="0"/>
              <a:t>스태미나 소모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 descr="https://lh3.googleusercontent.com/_SrmzHeoo8u1xhJQ5U_wumOoAlXy3XEaFepKKaTwB3IUmJgdldieK6CKeUxk07Biv-KZm0amBi2RK8kRw1rDhSFknCudI3GCKjC-VbJnsyb_4M6x4jPtVg3zDNpbvBkoDx4DFGJH6QKzIZLgXQkA8EpU4G8TBLK1BEW3suz18p_AFqZUij-SY4iVsucMhiBgA-39labdu4k1qfVwbzQhFgIzg-bBnlJNiOC7s_f6iXADc8s_cGTFA9g4f8Myy05SrgvTN8ssx4jUsZrDULhOgUupV9FOTc2yNa7ffT4L7gDUI_VVNkEDGwSI9ec23VEg-9nGCQbgjVyLsASeYCpI62mhtF4SaEnemNJOJuzXeZau5biO_Nu3DZ8b9OVP2T99yJ1Dq4Z87brqzd9ebqkj7gQ8REql9rcGqAGiCaHkrKM2U87fVXVH1U1wfpU9Zaw-A-4E_PAylmKlOTR-DtJhh8Iq4DkKcHgj9kAHfPcSpNp6h0-zrL3D8C9nRTvIGF2ul1I8vlUZ9uuumRj3bdC46pDbGnF8G6-CUhXh1XkYrEo3nBoFl-FKyUOfmwIECWmpatZbshdW4xZS7wGYLyALWCe0_M07Ytc680WPVYOqU8Io2dzxkYZs5t1liB976cFQ9CLQB8kFIYHkAYPhS7uRlJKtA4jnYa9feh-s5p2tSFaGHkbDxyeLKw=w1920-h935-no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47" y="1066800"/>
            <a:ext cx="6304856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62024" y="1765982"/>
            <a:ext cx="2066925" cy="491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41802" y="14204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00124" y="2366057"/>
            <a:ext cx="2228851" cy="577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00124" y="2943225"/>
            <a:ext cx="2228851" cy="577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0124" y="3520393"/>
            <a:ext cx="2228851" cy="577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81374" y="2366057"/>
            <a:ext cx="1485901" cy="577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81374" y="3051857"/>
            <a:ext cx="2390776" cy="577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4626" y="24699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4626" y="3047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67275" y="24671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626" y="36290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72150" y="31557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63405"/>
              </p:ext>
            </p:extLst>
          </p:nvPr>
        </p:nvGraphicFramePr>
        <p:xfrm>
          <a:off x="7309938" y="1666088"/>
          <a:ext cx="406291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7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30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스테이지 이름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약점 속성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적정 전투력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등장 </a:t>
                      </a:r>
                      <a:r>
                        <a:rPr lang="ko-KR" altLang="en-US" sz="1200" dirty="0" err="1"/>
                        <a:t>몬스터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드롭</a:t>
                      </a:r>
                      <a:r>
                        <a:rPr lang="ko-KR" altLang="en-US" sz="1200" dirty="0"/>
                        <a:t>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클리어</a:t>
                      </a:r>
                      <a:r>
                        <a:rPr lang="ko-KR" altLang="en-US" sz="1200" dirty="0"/>
                        <a:t> 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클리어</a:t>
                      </a:r>
                      <a:r>
                        <a:rPr lang="ko-KR" altLang="en-US" sz="1200" dirty="0"/>
                        <a:t> 경험치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일반재화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스테이지 미션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2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EF8D1D77-7C45-4F61-8383-6C654965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96A904D-7D7C-4570-965C-315BDD264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EF5D8A4A-EEF8-4397-9701-E3097CF079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장비 화면</a:t>
            </a:r>
          </a:p>
        </p:txBody>
      </p:sp>
      <p:sp>
        <p:nvSpPr>
          <p:cNvPr id="9" name="내용 개체 틀 7">
            <a:extLst>
              <a:ext uri="{FF2B5EF4-FFF2-40B4-BE49-F238E27FC236}">
                <a16:creationId xmlns="" xmlns:a16="http://schemas.microsoft.com/office/drawing/2014/main" id="{7C454928-D6DE-48A3-B0CF-83676BDC6E89}"/>
              </a:ext>
            </a:extLst>
          </p:cNvPr>
          <p:cNvSpPr txBox="1">
            <a:spLocks/>
          </p:cNvSpPr>
          <p:nvPr/>
        </p:nvSpPr>
        <p:spPr>
          <a:xfrm>
            <a:off x="6240035" y="909303"/>
            <a:ext cx="5402618" cy="5399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b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어느 방향에 어떤 무기를 장착 하느냐에 따라서 사용할 수 있는 무기 스킬들이 달라짐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④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+mn-ea"/>
              </a:rPr>
              <a:t>장착한 무기에 맞춰서 캐릭터의 무기나 모션도 바뀌기 때문에 한 눈에 확인하기 쉽다</a:t>
            </a:r>
            <a:endParaRPr lang="en-US" altLang="ko-KR" sz="1600" dirty="0" smtClean="0"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+mn-ea"/>
              </a:rPr>
              <a:t>전투력을 가장 크게 표현해 줌으로서 유저가 해당 캐릭터의 강약을 쉽게 파악할 수 있도록 함</a:t>
            </a:r>
            <a:endParaRPr lang="en-US" altLang="ko-KR" sz="1600" dirty="0" smtClean="0">
              <a:latin typeface="+mn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="" xmlns:a16="http://schemas.microsoft.com/office/drawing/2014/main" id="{E194445F-A3B3-4F6F-8D5B-9315DE7E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7" y="2093737"/>
            <a:ext cx="5400674" cy="26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952500" y="2581084"/>
            <a:ext cx="666750" cy="1394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47750" y="4280059"/>
            <a:ext cx="1800226" cy="352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52750" y="2727484"/>
            <a:ext cx="1466850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952750" y="2984660"/>
            <a:ext cx="1676400" cy="1209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29150" y="2984660"/>
            <a:ext cx="774628" cy="1209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41802" y="22355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1327" y="39429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56303" y="26237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03778" y="29740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56303" y="28993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304547"/>
              </p:ext>
            </p:extLst>
          </p:nvPr>
        </p:nvGraphicFramePr>
        <p:xfrm>
          <a:off x="7341144" y="1280041"/>
          <a:ext cx="3200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443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캐릭터 스킬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스킨 </a:t>
                      </a:r>
                      <a:r>
                        <a:rPr lang="en-US" altLang="ko-KR" sz="1200" dirty="0"/>
                        <a:t>/ ??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속성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전투력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레벨 </a:t>
                      </a:r>
                      <a:r>
                        <a:rPr lang="en-US" altLang="ko-KR" sz="1200" dirty="0"/>
                        <a:t>/ HP</a:t>
                      </a:r>
                      <a:r>
                        <a:rPr lang="en-US" altLang="ko-KR" sz="1200" baseline="0" dirty="0"/>
                        <a:t> / MP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서브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메인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 err="1"/>
                        <a:t>서포트</a:t>
                      </a:r>
                      <a:r>
                        <a:rPr lang="en-US" altLang="ko-KR" sz="1200" dirty="0"/>
                        <a:t>1,2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무기스킬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방어구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85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캐릭터 정보 화면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캐릭터별로 레벨과 </a:t>
            </a:r>
            <a:r>
              <a:rPr lang="ko-KR" altLang="en-US" dirty="0" err="1"/>
              <a:t>스테이터스</a:t>
            </a:r>
            <a:r>
              <a:rPr lang="en-US" altLang="ko-KR" dirty="0"/>
              <a:t>, </a:t>
            </a:r>
            <a:r>
              <a:rPr lang="ko-KR" altLang="en-US" dirty="0"/>
              <a:t>사용 가능한 스킬의 목록을 </a:t>
            </a:r>
            <a:r>
              <a:rPr lang="ko-KR" altLang="en-US" dirty="0" err="1"/>
              <a:t>보여줌으로서</a:t>
            </a:r>
            <a:r>
              <a:rPr lang="ko-KR" altLang="en-US" dirty="0"/>
              <a:t> 각 캐릭터의 전체적인 정보는 뚜렷하게 전달함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하지만 캐릭터 별로 비교할 수 있는 방법이 별도로 없으므로 매번 다른 캐릭터들을 눌러 화면을 전환해서 비교 </a:t>
            </a:r>
            <a:r>
              <a:rPr lang="ko-KR" altLang="en-US" dirty="0" err="1"/>
              <a:t>해야하는</a:t>
            </a:r>
            <a:r>
              <a:rPr lang="ko-KR" altLang="en-US" dirty="0"/>
              <a:t> 단점이 존재함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 descr="https://lh3.googleusercontent.com/M5drMVMQwVuQ2ULF3QiBXCNorOqKbBteNG9psFjMTOuDngdOMWKi7Aq-W8YJ1-5zGUOtl66rVbdY3bmNQuBc5T08IPL9w2KVdt2R_4j6pUriTkoVUWMH72BKvU1pniZJ962UDpZGRZJIQ06WrxeMGzbL67IrdIizX8O8c7AiKtVITDuEnNkfWaKS3barVNjVpFLNjJYmiOA2M74riXrgr8ZW_ToJ1tyhje8y4CY5kjcorzB1XIXRpC1h_wXoQ6jYLG6KBdYGc22IBCS_bFeEvcIwNXvlolUXYYHlYipp2TnT1mp4UkoXcF78Xb61HVCA2W5bOtyjDXmy3EoZWAqBK29SjBWEZW5d34i5VxAD9q_3niAMx6Q-MCxLbisRNwCqdWO6t0Vg7DSe-WQ4foNcSQ8_cHNVly685W1NdyJBmkB7b7Cn3tq6vIEXEguPmtTrX5NCxrtWSfjngfv1avExOVYQcXnCFaPhoerVGT3ghnyCHalI78jtJfFDTxheVGGx1uNa4m1kB04oM20hFgwx5DHAdXuOgip8d-ZBADv42S5NhZBFLic6rZM3ivOPGkuKoXU6pV8OcPlEvpjtLToRR9HHarNCrUYk7OxeIZTDmHJrwM6Cx3Af08d7nIN0AcV3xr8UtcotUzQh1zeKUWi4yjxXCfIroEJQmjMjWn6yFcOzWIyrysfJDg=w1920-h935-no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7" y="1066800"/>
            <a:ext cx="6304856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21225"/>
              </p:ext>
            </p:extLst>
          </p:nvPr>
        </p:nvGraphicFramePr>
        <p:xfrm>
          <a:off x="7684044" y="1984891"/>
          <a:ext cx="32004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0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443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캐릭터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레벨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경험치 바</a:t>
                      </a:r>
                      <a:r>
                        <a:rPr lang="en-US" altLang="ko-KR" sz="1200" baseline="0" dirty="0"/>
                        <a:t> / </a:t>
                      </a:r>
                      <a:r>
                        <a:rPr lang="ko-KR" altLang="en-US" sz="1200" baseline="0" dirty="0" err="1"/>
                        <a:t>스테이터스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스킬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072723" y="1765982"/>
            <a:ext cx="517952" cy="1729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2025" y="1420462"/>
            <a:ext cx="32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177747" y="1765982"/>
            <a:ext cx="1041827" cy="1863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01697" y="1765982"/>
            <a:ext cx="1756203" cy="1863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68222" y="13786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01697" y="13786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23665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9A00E1-7362-4E68-9838-AD1EF0A3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B5A457DE-F2C2-4AED-85B4-C3AA2D48A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6E35585-21A4-4888-9B72-D4531136C2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전투화면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="" xmlns:a16="http://schemas.microsoft.com/office/drawing/2014/main" id="{7C1211CA-F566-45E5-8C52-BF90A09506CD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57" y="1066800"/>
            <a:ext cx="6299886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9F394DE6-D2C3-4669-9E58-5B7693EA1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770642"/>
              </p:ext>
            </p:extLst>
          </p:nvPr>
        </p:nvGraphicFramePr>
        <p:xfrm>
          <a:off x="1909761" y="4665344"/>
          <a:ext cx="837247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0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187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20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187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2052">
                  <a:extLst>
                    <a:ext uri="{9D8B030D-6E8A-4147-A177-3AD203B41FA5}">
                      <a16:colId xmlns="" xmlns:a16="http://schemas.microsoft.com/office/drawing/2014/main" val="1052074372"/>
                    </a:ext>
                  </a:extLst>
                </a:gridCol>
                <a:gridCol w="2218774">
                  <a:extLst>
                    <a:ext uri="{9D8B030D-6E8A-4147-A177-3AD203B41FA5}">
                      <a16:colId xmlns="" xmlns:a16="http://schemas.microsoft.com/office/drawing/2014/main" val="1585367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캐릭터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부활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체력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마력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 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점프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시간제한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일반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몬스터 이름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이동 조작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6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콤보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캐릭터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33050" y="344590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⑪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35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E4E9B09-014F-4422-9FBE-3006EC6A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악마성</a:t>
            </a:r>
            <a:r>
              <a:rPr lang="ko-KR" altLang="en-US" dirty="0"/>
              <a:t> 드라큘라 </a:t>
            </a:r>
            <a:r>
              <a:rPr lang="en-US" altLang="ko-KR" dirty="0"/>
              <a:t>Grimoire of Souls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A5FAF683-BB07-4042-AA49-3C0CD81AB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A3CE-F62E-4159-B2FA-58BEC54EE5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1AC66D7-EFD7-48A6-B701-2AFA1C312B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공격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B4127F4A-B4B9-45FB-AB77-0868E59F0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화면 터치로 일반 공격이 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공격이 버튼으로 되어 있지 않은데</a:t>
            </a:r>
            <a:r>
              <a:rPr lang="en-US" altLang="ko-KR" dirty="0"/>
              <a:t>, </a:t>
            </a:r>
            <a:r>
              <a:rPr lang="ko-KR" altLang="en-US" dirty="0"/>
              <a:t>해당 자리에 점프 버튼이 존재하기 때문에 일반적인 </a:t>
            </a:r>
            <a:r>
              <a:rPr lang="en-US" altLang="ko-KR" dirty="0"/>
              <a:t>UX</a:t>
            </a:r>
            <a:r>
              <a:rPr lang="ko-KR" altLang="en-US" dirty="0"/>
              <a:t>와 어긋남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ACD54638-2997-4167-BEBC-678C506EFA76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272604"/>
            <a:ext cx="5457825" cy="26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="" xmlns:a16="http://schemas.microsoft.com/office/drawing/2014/main" id="{AE371EE1-9A53-446B-B36A-0190089BF01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272604"/>
            <a:ext cx="5457825" cy="26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73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821</Words>
  <Application>Microsoft Office PowerPoint</Application>
  <PresentationFormat>사용자 지정</PresentationFormat>
  <Paragraphs>238</Paragraphs>
  <Slides>18</Slides>
  <Notes>0</Notes>
  <HiddenSlides>6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게임 UI 분석</vt:lpstr>
      <vt:lpstr>악마성 드라큘라 Grimoire of Souls</vt:lpstr>
      <vt:lpstr>악마성 드라큘라 Grimoire of Souls</vt:lpstr>
      <vt:lpstr>악마성 드라큘라 Grimoire of Souls</vt:lpstr>
      <vt:lpstr>악마성 드라큘라 Grimoire of Souls</vt:lpstr>
      <vt:lpstr>악마성 드라큘라 Grimoire of Souls</vt:lpstr>
      <vt:lpstr>악마성 드라큘라 Grimoire of Souls</vt:lpstr>
      <vt:lpstr>악마성 드라큘라 Grimoire of Souls</vt:lpstr>
      <vt:lpstr>악마성 드라큘라 Grimoire of Souls</vt:lpstr>
      <vt:lpstr>악마성 드라큘라 Grimoire of Souls</vt:lpstr>
      <vt:lpstr>악마성 드라큘라 Grimoire of Souls</vt:lpstr>
      <vt:lpstr>악마성 드라큘라 Grimoire of Souls</vt:lpstr>
      <vt:lpstr>PowerPoint 프레젠테이션</vt:lpstr>
      <vt:lpstr>악마성 드라큘라 Grimoire of Souls</vt:lpstr>
      <vt:lpstr>악마성 드라큘라 Grimoire of Souls</vt:lpstr>
      <vt:lpstr>악마성 드라큘라 Grimoire of Souls</vt:lpstr>
      <vt:lpstr>악마성 드라큘라 Grimoire of Souls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UI 분석</dc:title>
  <dc:creator>HA TU</dc:creator>
  <cp:lastModifiedBy>FullName</cp:lastModifiedBy>
  <cp:revision>200</cp:revision>
  <dcterms:created xsi:type="dcterms:W3CDTF">2019-11-18T14:51:10Z</dcterms:created>
  <dcterms:modified xsi:type="dcterms:W3CDTF">2019-11-20T01:26:09Z</dcterms:modified>
</cp:coreProperties>
</file>